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1" r:id="rId5"/>
    <p:sldId id="260" r:id="rId6"/>
    <p:sldId id="262" r:id="rId7"/>
    <p:sldId id="266" r:id="rId8"/>
    <p:sldId id="267" r:id="rId9"/>
    <p:sldId id="264" r:id="rId10"/>
    <p:sldId id="263" r:id="rId11"/>
    <p:sldId id="265" r:id="rId12"/>
    <p:sldId id="25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73D1DA-7CDC-4C7A-9E70-6E6394CFFF7D}" v="359" dt="2026-01-24T14:47:16.678"/>
    <p1510:client id="{DB5D2622-869B-3EE6-06F7-1E629BE8C28A}" v="561" dt="2026-01-23T15:06:31.0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E39E26-4498-4D66-9ACE-D147A05BBA18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B890F178-2207-4E77-941A-BA9290FC9135}">
      <dgm:prSet phldrT="[Текст]" phldr="0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ru-RU" dirty="0">
              <a:latin typeface="Century Gothic" panose="020B0502020202020204"/>
            </a:rPr>
            <a:t>Подготовка</a:t>
          </a:r>
          <a:endParaRPr lang="ru-RU" dirty="0"/>
        </a:p>
      </dgm:t>
    </dgm:pt>
    <dgm:pt modelId="{12FB196E-507C-44AD-8284-AD02ABE0B653}" type="parTrans" cxnId="{F05B04D2-90FB-44BD-88C1-FFE04BA6D884}">
      <dgm:prSet/>
      <dgm:spPr/>
      <dgm:t>
        <a:bodyPr/>
        <a:lstStyle/>
        <a:p>
          <a:endParaRPr lang="ru-RU"/>
        </a:p>
      </dgm:t>
    </dgm:pt>
    <dgm:pt modelId="{2F05576B-D3E1-4CA2-BA6A-56121E80F8BA}" type="sibTrans" cxnId="{F05B04D2-90FB-44BD-88C1-FFE04BA6D884}">
      <dgm:prSet/>
      <dgm:spPr/>
      <dgm:t>
        <a:bodyPr/>
        <a:lstStyle/>
        <a:p>
          <a:endParaRPr lang="ru-RU"/>
        </a:p>
      </dgm:t>
    </dgm:pt>
    <dgm:pt modelId="{C076E7CD-DE72-40A9-B02D-BB0144FFDDF4}">
      <dgm:prSet phldrT="[Текст]" phldr="0"/>
      <dgm:spPr/>
      <dgm:t>
        <a:bodyPr/>
        <a:lstStyle/>
        <a:p>
          <a:pPr rtl="0"/>
          <a:r>
            <a:rPr lang="ru-RU" dirty="0">
              <a:latin typeface="Century Gothic" panose="020B0502020202020204"/>
            </a:rPr>
            <a:t>Изучаем библиотеку;</a:t>
          </a:r>
          <a:endParaRPr lang="ru-RU" dirty="0"/>
        </a:p>
      </dgm:t>
    </dgm:pt>
    <dgm:pt modelId="{AC932AC5-7C10-405E-BB32-B9E25BF0A2B5}" type="parTrans" cxnId="{4135D8EC-5968-4101-940B-AF13588704DA}">
      <dgm:prSet/>
      <dgm:spPr/>
      <dgm:t>
        <a:bodyPr/>
        <a:lstStyle/>
        <a:p>
          <a:endParaRPr lang="ru-RU"/>
        </a:p>
      </dgm:t>
    </dgm:pt>
    <dgm:pt modelId="{D2A83FA3-FBF2-4C6D-B4F1-DD6903B25802}" type="sibTrans" cxnId="{4135D8EC-5968-4101-940B-AF13588704DA}">
      <dgm:prSet/>
      <dgm:spPr/>
      <dgm:t>
        <a:bodyPr/>
        <a:lstStyle/>
        <a:p>
          <a:endParaRPr lang="ru-RU"/>
        </a:p>
      </dgm:t>
    </dgm:pt>
    <dgm:pt modelId="{DC2E4A70-4962-4810-AEB2-610360114E91}">
      <dgm:prSet phldrT="[Текст]" phldr="0"/>
      <dgm:spPr/>
      <dgm:t>
        <a:bodyPr/>
        <a:lstStyle/>
        <a:p>
          <a:pPr rtl="0"/>
          <a:r>
            <a:rPr lang="ru-RU" sz="1800" dirty="0">
              <a:latin typeface="Century Gothic" panose="020B0502020202020204"/>
            </a:rPr>
            <a:t> Разработка системы авторизации;</a:t>
          </a:r>
          <a:endParaRPr lang="ru-RU" sz="1800" dirty="0"/>
        </a:p>
      </dgm:t>
    </dgm:pt>
    <dgm:pt modelId="{D5515433-54A7-4AE0-89B0-DE14EBCD393D}" type="parTrans" cxnId="{23596AF7-C408-45DC-9FEB-60E73E9BF08B}">
      <dgm:prSet/>
      <dgm:spPr/>
      <dgm:t>
        <a:bodyPr/>
        <a:lstStyle/>
        <a:p>
          <a:endParaRPr lang="ru-RU"/>
        </a:p>
      </dgm:t>
    </dgm:pt>
    <dgm:pt modelId="{CBE252F0-BDF2-4652-B4A5-E8E0A5BDCD9E}" type="sibTrans" cxnId="{23596AF7-C408-45DC-9FEB-60E73E9BF08B}">
      <dgm:prSet/>
      <dgm:spPr/>
      <dgm:t>
        <a:bodyPr/>
        <a:lstStyle/>
        <a:p>
          <a:endParaRPr lang="ru-RU"/>
        </a:p>
      </dgm:t>
    </dgm:pt>
    <dgm:pt modelId="{A95449E9-8760-4361-9459-04FCEEB1A875}">
      <dgm:prSet phldrT="[Текст]" phldr="0"/>
      <dgm:spPr/>
      <dgm:t>
        <a:bodyPr/>
        <a:lstStyle/>
        <a:p>
          <a:pPr rtl="0"/>
          <a:r>
            <a:rPr lang="ru-RU" dirty="0">
              <a:latin typeface="Century Gothic" panose="020B0502020202020204"/>
            </a:rPr>
            <a:t>Планируем структуру игры.</a:t>
          </a:r>
          <a:endParaRPr lang="ru-RU" dirty="0"/>
        </a:p>
      </dgm:t>
    </dgm:pt>
    <dgm:pt modelId="{B87F7129-0E54-4198-B056-928BF7D0CB40}" type="parTrans" cxnId="{711C5AB1-BA62-4BB3-BD2D-40334E8E440D}">
      <dgm:prSet/>
      <dgm:spPr/>
      <dgm:t>
        <a:bodyPr/>
        <a:lstStyle/>
        <a:p>
          <a:endParaRPr lang="ru-RU"/>
        </a:p>
      </dgm:t>
    </dgm:pt>
    <dgm:pt modelId="{E73B632B-BB4E-4E02-AE00-DB675980FDF7}" type="sibTrans" cxnId="{711C5AB1-BA62-4BB3-BD2D-40334E8E440D}">
      <dgm:prSet/>
      <dgm:spPr/>
      <dgm:t>
        <a:bodyPr/>
        <a:lstStyle/>
        <a:p>
          <a:endParaRPr lang="ru-RU"/>
        </a:p>
      </dgm:t>
    </dgm:pt>
    <dgm:pt modelId="{DC3D0DD9-E455-435C-89FB-A6541E2D47E9}">
      <dgm:prSet phldrT="[Текст]" phldr="0"/>
      <dgm:spPr/>
      <dgm:t>
        <a:bodyPr/>
        <a:lstStyle/>
        <a:p>
          <a:r>
            <a:rPr lang="ru-RU" dirty="0">
              <a:latin typeface="Century Gothic" panose="020B0502020202020204"/>
            </a:rPr>
            <a:t>Поместье</a:t>
          </a:r>
          <a:endParaRPr lang="ru-RU" dirty="0"/>
        </a:p>
      </dgm:t>
    </dgm:pt>
    <dgm:pt modelId="{966C5567-0020-44F7-97C2-1A6179375B6B}" type="parTrans" cxnId="{A976C9AA-36FB-4AB0-94C7-93EE90CD7D2D}">
      <dgm:prSet/>
      <dgm:spPr/>
      <dgm:t>
        <a:bodyPr/>
        <a:lstStyle/>
        <a:p>
          <a:endParaRPr lang="ru-RU"/>
        </a:p>
      </dgm:t>
    </dgm:pt>
    <dgm:pt modelId="{D659FEC6-6DA6-4008-8F8D-8F19E98A91CF}" type="sibTrans" cxnId="{A976C9AA-36FB-4AB0-94C7-93EE90CD7D2D}">
      <dgm:prSet/>
      <dgm:spPr/>
      <dgm:t>
        <a:bodyPr/>
        <a:lstStyle/>
        <a:p>
          <a:endParaRPr lang="ru-RU"/>
        </a:p>
      </dgm:t>
    </dgm:pt>
    <dgm:pt modelId="{177A6A29-B5CF-45FB-9989-8C6BC6E3368A}">
      <dgm:prSet phldrT="[Текст]" phldr="0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ru-RU" dirty="0">
              <a:latin typeface="Century Gothic" panose="020B0502020202020204"/>
            </a:rPr>
            <a:t>Главное меню</a:t>
          </a:r>
          <a:endParaRPr lang="ru-RU" dirty="0"/>
        </a:p>
      </dgm:t>
    </dgm:pt>
    <dgm:pt modelId="{163D27F8-1867-4A18-9370-7F5A5E62C16D}" type="parTrans" cxnId="{B18C44B3-53EC-4A69-8008-DAA1C99E4F43}">
      <dgm:prSet/>
      <dgm:spPr/>
      <dgm:t>
        <a:bodyPr/>
        <a:lstStyle/>
        <a:p>
          <a:endParaRPr lang="ru-RU"/>
        </a:p>
      </dgm:t>
    </dgm:pt>
    <dgm:pt modelId="{AF36CDCC-EA78-4FC4-BF42-6847A696C3B7}" type="sibTrans" cxnId="{B18C44B3-53EC-4A69-8008-DAA1C99E4F43}">
      <dgm:prSet/>
      <dgm:spPr/>
      <dgm:t>
        <a:bodyPr/>
        <a:lstStyle/>
        <a:p>
          <a:endParaRPr lang="ru-RU"/>
        </a:p>
      </dgm:t>
    </dgm:pt>
    <dgm:pt modelId="{D2DBF182-73DE-4890-990C-47A7E2DD3D1C}">
      <dgm:prSet phldrT="[Текст]" phldr="0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u-RU" dirty="0">
              <a:latin typeface="Century Gothic" panose="020B0502020202020204"/>
            </a:rPr>
            <a:t>Игра</a:t>
          </a:r>
          <a:endParaRPr lang="ru-RU" dirty="0"/>
        </a:p>
      </dgm:t>
    </dgm:pt>
    <dgm:pt modelId="{2D6ABC2F-289E-470F-950D-D6FAFBB615C7}" type="parTrans" cxnId="{6A25BAB3-B8F3-46DC-AFAA-FF5AECACB4E9}">
      <dgm:prSet/>
      <dgm:spPr/>
      <dgm:t>
        <a:bodyPr/>
        <a:lstStyle/>
        <a:p>
          <a:endParaRPr lang="ru-RU"/>
        </a:p>
      </dgm:t>
    </dgm:pt>
    <dgm:pt modelId="{B1DB4936-DDBB-4CB4-8995-1700BA9A0629}" type="sibTrans" cxnId="{6A25BAB3-B8F3-46DC-AFAA-FF5AECACB4E9}">
      <dgm:prSet/>
      <dgm:spPr/>
      <dgm:t>
        <a:bodyPr/>
        <a:lstStyle/>
        <a:p>
          <a:endParaRPr lang="ru-RU"/>
        </a:p>
      </dgm:t>
    </dgm:pt>
    <dgm:pt modelId="{EE7CA6B5-C50F-401F-953E-C9C5E4AC03EA}">
      <dgm:prSet phldrT="[Текст]"/>
      <dgm:spPr/>
      <dgm:t>
        <a:bodyPr/>
        <a:lstStyle/>
        <a:p>
          <a:pPr rtl="0"/>
          <a:r>
            <a:rPr lang="ru-RU" dirty="0">
              <a:latin typeface="Century Gothic" panose="020B0502020202020204"/>
            </a:rPr>
            <a:t>Разработка системы сохранения игры.</a:t>
          </a:r>
          <a:endParaRPr lang="ru-RU" dirty="0"/>
        </a:p>
      </dgm:t>
    </dgm:pt>
    <dgm:pt modelId="{44069ECB-1EF0-494E-9F95-832FE84505E9}" type="parTrans" cxnId="{B8E91CC3-2075-4B10-A8A8-3ED51828AAC5}">
      <dgm:prSet/>
      <dgm:spPr/>
      <dgm:t>
        <a:bodyPr/>
        <a:lstStyle/>
        <a:p>
          <a:endParaRPr lang="ru-RU"/>
        </a:p>
      </dgm:t>
    </dgm:pt>
    <dgm:pt modelId="{27B9AEC0-C063-45FB-9DD3-61621AE572CE}" type="sibTrans" cxnId="{B8E91CC3-2075-4B10-A8A8-3ED51828AAC5}">
      <dgm:prSet/>
      <dgm:spPr/>
      <dgm:t>
        <a:bodyPr/>
        <a:lstStyle/>
        <a:p>
          <a:endParaRPr lang="ru-RU"/>
        </a:p>
      </dgm:t>
    </dgm:pt>
    <dgm:pt modelId="{90F47B81-59E8-4CFC-A644-3F6948FB51A4}">
      <dgm:prSet phldrT="[Текст]" phldr="0"/>
      <dgm:spPr/>
      <dgm:t>
        <a:bodyPr/>
        <a:lstStyle/>
        <a:p>
          <a:pPr rtl="0"/>
          <a:r>
            <a:rPr lang="ru-RU" dirty="0">
              <a:latin typeface="Century Gothic" panose="020B0502020202020204"/>
            </a:rPr>
            <a:t>Вход в игру</a:t>
          </a:r>
          <a:endParaRPr lang="ru-RU" dirty="0"/>
        </a:p>
      </dgm:t>
    </dgm:pt>
    <dgm:pt modelId="{EEF64EEF-3BA0-40CE-A9C3-4A361941A090}" type="parTrans" cxnId="{DBACA85A-2F7D-4B61-ACB9-9CF453E890DE}">
      <dgm:prSet/>
      <dgm:spPr/>
      <dgm:t>
        <a:bodyPr/>
        <a:lstStyle/>
        <a:p>
          <a:endParaRPr lang="ru-RU"/>
        </a:p>
      </dgm:t>
    </dgm:pt>
    <dgm:pt modelId="{7F2E802B-B5FE-4AC2-BC1D-EFC38E494236}" type="sibTrans" cxnId="{DBACA85A-2F7D-4B61-ACB9-9CF453E890DE}">
      <dgm:prSet/>
      <dgm:spPr/>
      <dgm:t>
        <a:bodyPr/>
        <a:lstStyle/>
        <a:p>
          <a:endParaRPr lang="ru-RU"/>
        </a:p>
      </dgm:t>
    </dgm:pt>
    <dgm:pt modelId="{0F94AE7C-2216-4057-AADA-A6B4C7E0C751}">
      <dgm:prSet phldrT="[Текст]"/>
      <dgm:spPr/>
      <dgm:t>
        <a:bodyPr/>
        <a:lstStyle/>
        <a:p>
          <a:r>
            <a:rPr lang="ru-RU" dirty="0">
              <a:latin typeface="Century Gothic" panose="020B0502020202020204"/>
            </a:rPr>
            <a:t>Битва</a:t>
          </a:r>
          <a:endParaRPr lang="ru-RU" dirty="0"/>
        </a:p>
      </dgm:t>
    </dgm:pt>
    <dgm:pt modelId="{EAA01054-64DC-49C8-BB5A-1CF26D7801AC}" type="parTrans" cxnId="{38A455EB-1815-48AC-A06C-CE59A4B91259}">
      <dgm:prSet/>
      <dgm:spPr/>
      <dgm:t>
        <a:bodyPr/>
        <a:lstStyle/>
        <a:p>
          <a:endParaRPr lang="ru-RU"/>
        </a:p>
      </dgm:t>
    </dgm:pt>
    <dgm:pt modelId="{56E7BED8-8102-4B46-A5F4-51BA936E86A9}" type="sibTrans" cxnId="{38A455EB-1815-48AC-A06C-CE59A4B91259}">
      <dgm:prSet/>
      <dgm:spPr/>
      <dgm:t>
        <a:bodyPr/>
        <a:lstStyle/>
        <a:p>
          <a:endParaRPr lang="ru-RU"/>
        </a:p>
      </dgm:t>
    </dgm:pt>
    <dgm:pt modelId="{64522A7E-62B1-4B3C-997F-84DDD6EE28FD}">
      <dgm:prSet phldr="0"/>
      <dgm:spPr/>
      <dgm:t>
        <a:bodyPr/>
        <a:lstStyle/>
        <a:p>
          <a:pPr rtl="0"/>
          <a:r>
            <a:rPr lang="ru-RU" dirty="0">
              <a:latin typeface="Century Gothic" panose="020B0502020202020204"/>
            </a:rPr>
            <a:t>Работа с БД</a:t>
          </a:r>
        </a:p>
      </dgm:t>
    </dgm:pt>
    <dgm:pt modelId="{E1AC5840-1D06-41AD-A418-3F481570D035}" type="parTrans" cxnId="{F907D014-2861-4A6D-AB60-5BF4C84B92C4}">
      <dgm:prSet/>
      <dgm:spPr/>
    </dgm:pt>
    <dgm:pt modelId="{FFB30EFA-10FD-4EE5-8119-889D655951C2}" type="sibTrans" cxnId="{F907D014-2861-4A6D-AB60-5BF4C84B92C4}">
      <dgm:prSet/>
      <dgm:spPr/>
    </dgm:pt>
    <dgm:pt modelId="{0D34CC2F-A68F-4991-BE87-BE36A1724AD5}">
      <dgm:prSet phldr="0"/>
      <dgm:spPr/>
      <dgm:t>
        <a:bodyPr/>
        <a:lstStyle/>
        <a:p>
          <a:pPr rtl="0"/>
          <a:r>
            <a:rPr lang="ru-RU" dirty="0">
              <a:latin typeface="Century Gothic" panose="020B0502020202020204"/>
            </a:rPr>
            <a:t>Настройки</a:t>
          </a:r>
        </a:p>
      </dgm:t>
    </dgm:pt>
    <dgm:pt modelId="{695CB572-684E-4F97-8AD4-05F18B0F0755}" type="parTrans" cxnId="{FEB42095-8CED-49DB-9BFC-7C4DB282B6F7}">
      <dgm:prSet/>
      <dgm:spPr/>
    </dgm:pt>
    <dgm:pt modelId="{1E4F0917-FE65-4057-8282-FF8949595EC9}" type="sibTrans" cxnId="{FEB42095-8CED-49DB-9BFC-7C4DB282B6F7}">
      <dgm:prSet/>
      <dgm:spPr/>
    </dgm:pt>
    <dgm:pt modelId="{FA875D33-6294-4415-8BF0-93F9C639C018}" type="pres">
      <dgm:prSet presAssocID="{48E39E26-4498-4D66-9ACE-D147A05BBA18}" presName="linear" presStyleCnt="0">
        <dgm:presLayoutVars>
          <dgm:animLvl val="lvl"/>
          <dgm:resizeHandles val="exact"/>
        </dgm:presLayoutVars>
      </dgm:prSet>
      <dgm:spPr/>
    </dgm:pt>
    <dgm:pt modelId="{8A0D57C4-41B0-42B4-965F-0892EEC3EC24}" type="pres">
      <dgm:prSet presAssocID="{B890F178-2207-4E77-941A-BA9290FC913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542FB99-3407-4F2D-9C93-035C8035B143}" type="pres">
      <dgm:prSet presAssocID="{B890F178-2207-4E77-941A-BA9290FC9135}" presName="childText" presStyleLbl="revTx" presStyleIdx="0" presStyleCnt="4">
        <dgm:presLayoutVars>
          <dgm:bulletEnabled val="1"/>
        </dgm:presLayoutVars>
      </dgm:prSet>
      <dgm:spPr/>
    </dgm:pt>
    <dgm:pt modelId="{86840F93-C6DE-4A12-BA63-21259CA23C15}" type="pres">
      <dgm:prSet presAssocID="{64522A7E-62B1-4B3C-997F-84DDD6EE28F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5ED7697-4964-4C64-8563-02AEFEFC4085}" type="pres">
      <dgm:prSet presAssocID="{64522A7E-62B1-4B3C-997F-84DDD6EE28FD}" presName="childText" presStyleLbl="revTx" presStyleIdx="1" presStyleCnt="4">
        <dgm:presLayoutVars>
          <dgm:bulletEnabled val="1"/>
        </dgm:presLayoutVars>
      </dgm:prSet>
      <dgm:spPr/>
    </dgm:pt>
    <dgm:pt modelId="{855E81DD-AD3D-4E21-AA22-FAF1C29CEC76}" type="pres">
      <dgm:prSet presAssocID="{177A6A29-B5CF-45FB-9989-8C6BC6E3368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62E65CF-C064-4E46-8A2A-ECFB31624F7F}" type="pres">
      <dgm:prSet presAssocID="{177A6A29-B5CF-45FB-9989-8C6BC6E3368A}" presName="childText" presStyleLbl="revTx" presStyleIdx="2" presStyleCnt="4">
        <dgm:presLayoutVars>
          <dgm:bulletEnabled val="1"/>
        </dgm:presLayoutVars>
      </dgm:prSet>
      <dgm:spPr/>
    </dgm:pt>
    <dgm:pt modelId="{D931C4D6-FE99-48F0-8614-A2DFC2C85A61}" type="pres">
      <dgm:prSet presAssocID="{D2DBF182-73DE-4890-990C-47A7E2DD3D1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6220788-0FB0-4C54-975C-54A6DBFBD183}" type="pres">
      <dgm:prSet presAssocID="{D2DBF182-73DE-4890-990C-47A7E2DD3D1C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F907D014-2861-4A6D-AB60-5BF4C84B92C4}" srcId="{48E39E26-4498-4D66-9ACE-D147A05BBA18}" destId="{64522A7E-62B1-4B3C-997F-84DDD6EE28FD}" srcOrd="1" destOrd="0" parTransId="{E1AC5840-1D06-41AD-A418-3F481570D035}" sibTransId="{FFB30EFA-10FD-4EE5-8119-889D655951C2}"/>
    <dgm:cxn modelId="{92E0D91A-FEBD-4254-9A88-6B902C74B06B}" type="presOf" srcId="{177A6A29-B5CF-45FB-9989-8C6BC6E3368A}" destId="{855E81DD-AD3D-4E21-AA22-FAF1C29CEC76}" srcOrd="0" destOrd="0" presId="urn:microsoft.com/office/officeart/2005/8/layout/vList2"/>
    <dgm:cxn modelId="{ED989761-92EB-4A38-B880-9575C6DF84F0}" type="presOf" srcId="{0D34CC2F-A68F-4991-BE87-BE36A1724AD5}" destId="{F62E65CF-C064-4E46-8A2A-ECFB31624F7F}" srcOrd="0" destOrd="0" presId="urn:microsoft.com/office/officeart/2005/8/layout/vList2"/>
    <dgm:cxn modelId="{0A999265-93DB-47B6-9B14-64F5B15651AD}" type="presOf" srcId="{EE7CA6B5-C50F-401F-953E-C9C5E4AC03EA}" destId="{D5ED7697-4964-4C64-8563-02AEFEFC4085}" srcOrd="0" destOrd="1" presId="urn:microsoft.com/office/officeart/2005/8/layout/vList2"/>
    <dgm:cxn modelId="{F6DD236D-98E3-4958-920E-E359D7698EA3}" type="presOf" srcId="{90F47B81-59E8-4CFC-A644-3F6948FB51A4}" destId="{F62E65CF-C064-4E46-8A2A-ECFB31624F7F}" srcOrd="0" destOrd="1" presId="urn:microsoft.com/office/officeart/2005/8/layout/vList2"/>
    <dgm:cxn modelId="{8E2E9A71-C3BC-4FC0-8735-D1E2E46E6FD1}" type="presOf" srcId="{B890F178-2207-4E77-941A-BA9290FC9135}" destId="{8A0D57C4-41B0-42B4-965F-0892EEC3EC24}" srcOrd="0" destOrd="0" presId="urn:microsoft.com/office/officeart/2005/8/layout/vList2"/>
    <dgm:cxn modelId="{CC10ED72-A06F-4997-ACE7-B0958B7D7F8E}" type="presOf" srcId="{DC3D0DD9-E455-435C-89FB-A6541E2D47E9}" destId="{E6220788-0FB0-4C54-975C-54A6DBFBD183}" srcOrd="0" destOrd="0" presId="urn:microsoft.com/office/officeart/2005/8/layout/vList2"/>
    <dgm:cxn modelId="{6D234353-B179-4C46-BDA4-AB1187250D51}" type="presOf" srcId="{D2DBF182-73DE-4890-990C-47A7E2DD3D1C}" destId="{D931C4D6-FE99-48F0-8614-A2DFC2C85A61}" srcOrd="0" destOrd="0" presId="urn:microsoft.com/office/officeart/2005/8/layout/vList2"/>
    <dgm:cxn modelId="{DBACA85A-2F7D-4B61-ACB9-9CF453E890DE}" srcId="{177A6A29-B5CF-45FB-9989-8C6BC6E3368A}" destId="{90F47B81-59E8-4CFC-A644-3F6948FB51A4}" srcOrd="1" destOrd="0" parTransId="{EEF64EEF-3BA0-40CE-A9C3-4A361941A090}" sibTransId="{7F2E802B-B5FE-4AC2-BC1D-EFC38E494236}"/>
    <dgm:cxn modelId="{A390957F-2246-49FE-8BC6-603A00E00CE2}" type="presOf" srcId="{48E39E26-4498-4D66-9ACE-D147A05BBA18}" destId="{FA875D33-6294-4415-8BF0-93F9C639C018}" srcOrd="0" destOrd="0" presId="urn:microsoft.com/office/officeart/2005/8/layout/vList2"/>
    <dgm:cxn modelId="{6F33268D-B92B-43DE-AA76-5C401273F6F0}" type="presOf" srcId="{DC2E4A70-4962-4810-AEB2-610360114E91}" destId="{D5ED7697-4964-4C64-8563-02AEFEFC4085}" srcOrd="0" destOrd="0" presId="urn:microsoft.com/office/officeart/2005/8/layout/vList2"/>
    <dgm:cxn modelId="{FEB42095-8CED-49DB-9BFC-7C4DB282B6F7}" srcId="{177A6A29-B5CF-45FB-9989-8C6BC6E3368A}" destId="{0D34CC2F-A68F-4991-BE87-BE36A1724AD5}" srcOrd="0" destOrd="0" parTransId="{695CB572-684E-4F97-8AD4-05F18B0F0755}" sibTransId="{1E4F0917-FE65-4057-8282-FF8949595EC9}"/>
    <dgm:cxn modelId="{A976C9AA-36FB-4AB0-94C7-93EE90CD7D2D}" srcId="{D2DBF182-73DE-4890-990C-47A7E2DD3D1C}" destId="{DC3D0DD9-E455-435C-89FB-A6541E2D47E9}" srcOrd="0" destOrd="0" parTransId="{966C5567-0020-44F7-97C2-1A6179375B6B}" sibTransId="{D659FEC6-6DA6-4008-8F8D-8F19E98A91CF}"/>
    <dgm:cxn modelId="{C51CCEAC-5D08-4C9B-AF8B-86E0B3656949}" type="presOf" srcId="{A95449E9-8760-4361-9459-04FCEEB1A875}" destId="{3542FB99-3407-4F2D-9C93-035C8035B143}" srcOrd="0" destOrd="1" presId="urn:microsoft.com/office/officeart/2005/8/layout/vList2"/>
    <dgm:cxn modelId="{711C5AB1-BA62-4BB3-BD2D-40334E8E440D}" srcId="{B890F178-2207-4E77-941A-BA9290FC9135}" destId="{A95449E9-8760-4361-9459-04FCEEB1A875}" srcOrd="1" destOrd="0" parTransId="{B87F7129-0E54-4198-B056-928BF7D0CB40}" sibTransId="{E73B632B-BB4E-4E02-AE00-DB675980FDF7}"/>
    <dgm:cxn modelId="{B18C44B3-53EC-4A69-8008-DAA1C99E4F43}" srcId="{48E39E26-4498-4D66-9ACE-D147A05BBA18}" destId="{177A6A29-B5CF-45FB-9989-8C6BC6E3368A}" srcOrd="2" destOrd="0" parTransId="{163D27F8-1867-4A18-9370-7F5A5E62C16D}" sibTransId="{AF36CDCC-EA78-4FC4-BF42-6847A696C3B7}"/>
    <dgm:cxn modelId="{6A25BAB3-B8F3-46DC-AFAA-FF5AECACB4E9}" srcId="{48E39E26-4498-4D66-9ACE-D147A05BBA18}" destId="{D2DBF182-73DE-4890-990C-47A7E2DD3D1C}" srcOrd="3" destOrd="0" parTransId="{2D6ABC2F-289E-470F-950D-D6FAFBB615C7}" sibTransId="{B1DB4936-DDBB-4CB4-8995-1700BA9A0629}"/>
    <dgm:cxn modelId="{B8E91CC3-2075-4B10-A8A8-3ED51828AAC5}" srcId="{64522A7E-62B1-4B3C-997F-84DDD6EE28FD}" destId="{EE7CA6B5-C50F-401F-953E-C9C5E4AC03EA}" srcOrd="1" destOrd="0" parTransId="{44069ECB-1EF0-494E-9F95-832FE84505E9}" sibTransId="{27B9AEC0-C063-45FB-9DD3-61621AE572CE}"/>
    <dgm:cxn modelId="{F05B04D2-90FB-44BD-88C1-FFE04BA6D884}" srcId="{48E39E26-4498-4D66-9ACE-D147A05BBA18}" destId="{B890F178-2207-4E77-941A-BA9290FC9135}" srcOrd="0" destOrd="0" parTransId="{12FB196E-507C-44AD-8284-AD02ABE0B653}" sibTransId="{2F05576B-D3E1-4CA2-BA6A-56121E80F8BA}"/>
    <dgm:cxn modelId="{33595ED9-BFD1-4C2C-95EB-448D83161335}" type="presOf" srcId="{64522A7E-62B1-4B3C-997F-84DDD6EE28FD}" destId="{86840F93-C6DE-4A12-BA63-21259CA23C15}" srcOrd="0" destOrd="0" presId="urn:microsoft.com/office/officeart/2005/8/layout/vList2"/>
    <dgm:cxn modelId="{38A455EB-1815-48AC-A06C-CE59A4B91259}" srcId="{D2DBF182-73DE-4890-990C-47A7E2DD3D1C}" destId="{0F94AE7C-2216-4057-AADA-A6B4C7E0C751}" srcOrd="1" destOrd="0" parTransId="{EAA01054-64DC-49C8-BB5A-1CF26D7801AC}" sibTransId="{56E7BED8-8102-4B46-A5F4-51BA936E86A9}"/>
    <dgm:cxn modelId="{4135D8EC-5968-4101-940B-AF13588704DA}" srcId="{B890F178-2207-4E77-941A-BA9290FC9135}" destId="{C076E7CD-DE72-40A9-B02D-BB0144FFDDF4}" srcOrd="0" destOrd="0" parTransId="{AC932AC5-7C10-405E-BB32-B9E25BF0A2B5}" sibTransId="{D2A83FA3-FBF2-4C6D-B4F1-DD6903B25802}"/>
    <dgm:cxn modelId="{084B92F1-CFD3-4CC7-B39B-BA7847850F3B}" type="presOf" srcId="{C076E7CD-DE72-40A9-B02D-BB0144FFDDF4}" destId="{3542FB99-3407-4F2D-9C93-035C8035B143}" srcOrd="0" destOrd="0" presId="urn:microsoft.com/office/officeart/2005/8/layout/vList2"/>
    <dgm:cxn modelId="{23596AF7-C408-45DC-9FEB-60E73E9BF08B}" srcId="{64522A7E-62B1-4B3C-997F-84DDD6EE28FD}" destId="{DC2E4A70-4962-4810-AEB2-610360114E91}" srcOrd="0" destOrd="0" parTransId="{D5515433-54A7-4AE0-89B0-DE14EBCD393D}" sibTransId="{CBE252F0-BDF2-4652-B4A5-E8E0A5BDCD9E}"/>
    <dgm:cxn modelId="{789D5BF9-279F-4D13-A38C-A6173C766F01}" type="presOf" srcId="{0F94AE7C-2216-4057-AADA-A6B4C7E0C751}" destId="{E6220788-0FB0-4C54-975C-54A6DBFBD183}" srcOrd="0" destOrd="1" presId="urn:microsoft.com/office/officeart/2005/8/layout/vList2"/>
    <dgm:cxn modelId="{41E4CAF9-F4CB-42F8-8380-5DB4026CA81B}" type="presParOf" srcId="{FA875D33-6294-4415-8BF0-93F9C639C018}" destId="{8A0D57C4-41B0-42B4-965F-0892EEC3EC24}" srcOrd="0" destOrd="0" presId="urn:microsoft.com/office/officeart/2005/8/layout/vList2"/>
    <dgm:cxn modelId="{ECAC0DB0-9D5A-4F88-A5EE-8847231CEAE2}" type="presParOf" srcId="{FA875D33-6294-4415-8BF0-93F9C639C018}" destId="{3542FB99-3407-4F2D-9C93-035C8035B143}" srcOrd="1" destOrd="0" presId="urn:microsoft.com/office/officeart/2005/8/layout/vList2"/>
    <dgm:cxn modelId="{33E33EA7-0594-4409-827C-F1AE91830923}" type="presParOf" srcId="{FA875D33-6294-4415-8BF0-93F9C639C018}" destId="{86840F93-C6DE-4A12-BA63-21259CA23C15}" srcOrd="2" destOrd="0" presId="urn:microsoft.com/office/officeart/2005/8/layout/vList2"/>
    <dgm:cxn modelId="{8B234F44-F5F8-4EDC-ABCC-B6CA87AB73F7}" type="presParOf" srcId="{FA875D33-6294-4415-8BF0-93F9C639C018}" destId="{D5ED7697-4964-4C64-8563-02AEFEFC4085}" srcOrd="3" destOrd="0" presId="urn:microsoft.com/office/officeart/2005/8/layout/vList2"/>
    <dgm:cxn modelId="{9517F960-7F53-4489-9CA9-3C25B7188EDA}" type="presParOf" srcId="{FA875D33-6294-4415-8BF0-93F9C639C018}" destId="{855E81DD-AD3D-4E21-AA22-FAF1C29CEC76}" srcOrd="4" destOrd="0" presId="urn:microsoft.com/office/officeart/2005/8/layout/vList2"/>
    <dgm:cxn modelId="{9AB17D66-17DC-4D7D-A6B1-5D27872A580B}" type="presParOf" srcId="{FA875D33-6294-4415-8BF0-93F9C639C018}" destId="{F62E65CF-C064-4E46-8A2A-ECFB31624F7F}" srcOrd="5" destOrd="0" presId="urn:microsoft.com/office/officeart/2005/8/layout/vList2"/>
    <dgm:cxn modelId="{49C158D3-D14A-4F59-84AF-0AF49E12491F}" type="presParOf" srcId="{FA875D33-6294-4415-8BF0-93F9C639C018}" destId="{D931C4D6-FE99-48F0-8614-A2DFC2C85A61}" srcOrd="6" destOrd="0" presId="urn:microsoft.com/office/officeart/2005/8/layout/vList2"/>
    <dgm:cxn modelId="{7F7BECE5-5883-4E8B-B1AC-630CEF6F976A}" type="presParOf" srcId="{FA875D33-6294-4415-8BF0-93F9C639C018}" destId="{E6220788-0FB0-4C54-975C-54A6DBFBD18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0D57C4-41B0-42B4-965F-0892EEC3EC24}">
      <dsp:nvSpPr>
        <dsp:cNvPr id="0" name=""/>
        <dsp:cNvSpPr/>
      </dsp:nvSpPr>
      <dsp:spPr>
        <a:xfrm>
          <a:off x="0" y="81549"/>
          <a:ext cx="10515599" cy="503685"/>
        </a:xfrm>
        <a:prstGeom prst="roundRect">
          <a:avLst/>
        </a:prstGeom>
        <a:solidFill>
          <a:schemeClr val="accent4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>
              <a:latin typeface="Century Gothic" panose="020B0502020202020204"/>
            </a:rPr>
            <a:t>Подготовка</a:t>
          </a:r>
          <a:endParaRPr lang="ru-RU" sz="2100" kern="1200" dirty="0"/>
        </a:p>
      </dsp:txBody>
      <dsp:txXfrm>
        <a:off x="24588" y="106137"/>
        <a:ext cx="10466423" cy="454509"/>
      </dsp:txXfrm>
    </dsp:sp>
    <dsp:sp modelId="{3542FB99-3407-4F2D-9C93-035C8035B143}">
      <dsp:nvSpPr>
        <dsp:cNvPr id="0" name=""/>
        <dsp:cNvSpPr/>
      </dsp:nvSpPr>
      <dsp:spPr>
        <a:xfrm>
          <a:off x="0" y="585234"/>
          <a:ext cx="10515599" cy="543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6670" rIns="149352" bIns="2667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600" kern="1200" dirty="0">
              <a:latin typeface="Century Gothic" panose="020B0502020202020204"/>
            </a:rPr>
            <a:t>Изучаем библиотеку;</a:t>
          </a:r>
          <a:endParaRPr lang="ru-RU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600" kern="1200" dirty="0">
              <a:latin typeface="Century Gothic" panose="020B0502020202020204"/>
            </a:rPr>
            <a:t>Планируем структуру игры.</a:t>
          </a:r>
          <a:endParaRPr lang="ru-RU" sz="1600" kern="1200" dirty="0"/>
        </a:p>
      </dsp:txBody>
      <dsp:txXfrm>
        <a:off x="0" y="585234"/>
        <a:ext cx="10515599" cy="543375"/>
      </dsp:txXfrm>
    </dsp:sp>
    <dsp:sp modelId="{86840F93-C6DE-4A12-BA63-21259CA23C15}">
      <dsp:nvSpPr>
        <dsp:cNvPr id="0" name=""/>
        <dsp:cNvSpPr/>
      </dsp:nvSpPr>
      <dsp:spPr>
        <a:xfrm>
          <a:off x="0" y="1128609"/>
          <a:ext cx="10515599" cy="503685"/>
        </a:xfrm>
        <a:prstGeom prst="roundRect">
          <a:avLst/>
        </a:prstGeom>
        <a:solidFill>
          <a:schemeClr val="accent4">
            <a:hueOff val="-144805"/>
            <a:satOff val="2029"/>
            <a:lumOff val="-235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>
              <a:latin typeface="Century Gothic" panose="020B0502020202020204"/>
            </a:rPr>
            <a:t>Работа с БД</a:t>
          </a:r>
        </a:p>
      </dsp:txBody>
      <dsp:txXfrm>
        <a:off x="24588" y="1153197"/>
        <a:ext cx="10466423" cy="454509"/>
      </dsp:txXfrm>
    </dsp:sp>
    <dsp:sp modelId="{D5ED7697-4964-4C64-8563-02AEFEFC4085}">
      <dsp:nvSpPr>
        <dsp:cNvPr id="0" name=""/>
        <dsp:cNvSpPr/>
      </dsp:nvSpPr>
      <dsp:spPr>
        <a:xfrm>
          <a:off x="0" y="1632294"/>
          <a:ext cx="10515599" cy="543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6670" rIns="149352" bIns="2667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600" kern="1200" dirty="0">
              <a:latin typeface="Century Gothic" panose="020B0502020202020204"/>
            </a:rPr>
            <a:t> Разработка системы авторизации;</a:t>
          </a:r>
          <a:endParaRPr lang="ru-RU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600" kern="1200" dirty="0">
              <a:latin typeface="Century Gothic" panose="020B0502020202020204"/>
            </a:rPr>
            <a:t>Разработка системы сохранения игры.</a:t>
          </a:r>
          <a:endParaRPr lang="ru-RU" sz="1600" kern="1200" dirty="0"/>
        </a:p>
      </dsp:txBody>
      <dsp:txXfrm>
        <a:off x="0" y="1632294"/>
        <a:ext cx="10515599" cy="543375"/>
      </dsp:txXfrm>
    </dsp:sp>
    <dsp:sp modelId="{855E81DD-AD3D-4E21-AA22-FAF1C29CEC76}">
      <dsp:nvSpPr>
        <dsp:cNvPr id="0" name=""/>
        <dsp:cNvSpPr/>
      </dsp:nvSpPr>
      <dsp:spPr>
        <a:xfrm>
          <a:off x="0" y="2175669"/>
          <a:ext cx="10515599" cy="503685"/>
        </a:xfrm>
        <a:prstGeom prst="roundRect">
          <a:avLst/>
        </a:prstGeom>
        <a:solidFill>
          <a:schemeClr val="accent4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>
              <a:latin typeface="Century Gothic" panose="020B0502020202020204"/>
            </a:rPr>
            <a:t>Главное меню</a:t>
          </a:r>
          <a:endParaRPr lang="ru-RU" sz="2100" kern="1200" dirty="0"/>
        </a:p>
      </dsp:txBody>
      <dsp:txXfrm>
        <a:off x="24588" y="2200257"/>
        <a:ext cx="10466423" cy="454509"/>
      </dsp:txXfrm>
    </dsp:sp>
    <dsp:sp modelId="{F62E65CF-C064-4E46-8A2A-ECFB31624F7F}">
      <dsp:nvSpPr>
        <dsp:cNvPr id="0" name=""/>
        <dsp:cNvSpPr/>
      </dsp:nvSpPr>
      <dsp:spPr>
        <a:xfrm>
          <a:off x="0" y="2679354"/>
          <a:ext cx="10515599" cy="543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6670" rIns="149352" bIns="2667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600" kern="1200" dirty="0">
              <a:latin typeface="Century Gothic" panose="020B0502020202020204"/>
            </a:rPr>
            <a:t>Настройки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600" kern="1200" dirty="0">
              <a:latin typeface="Century Gothic" panose="020B0502020202020204"/>
            </a:rPr>
            <a:t>Вход в игру</a:t>
          </a:r>
          <a:endParaRPr lang="ru-RU" sz="1600" kern="1200" dirty="0"/>
        </a:p>
      </dsp:txBody>
      <dsp:txXfrm>
        <a:off x="0" y="2679354"/>
        <a:ext cx="10515599" cy="543375"/>
      </dsp:txXfrm>
    </dsp:sp>
    <dsp:sp modelId="{D931C4D6-FE99-48F0-8614-A2DFC2C85A61}">
      <dsp:nvSpPr>
        <dsp:cNvPr id="0" name=""/>
        <dsp:cNvSpPr/>
      </dsp:nvSpPr>
      <dsp:spPr>
        <a:xfrm>
          <a:off x="0" y="3222729"/>
          <a:ext cx="10515599" cy="503685"/>
        </a:xfrm>
        <a:prstGeom prst="roundRect">
          <a:avLst/>
        </a:prstGeom>
        <a:solidFill>
          <a:schemeClr val="accent4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>
              <a:latin typeface="Century Gothic" panose="020B0502020202020204"/>
            </a:rPr>
            <a:t>Игра</a:t>
          </a:r>
          <a:endParaRPr lang="ru-RU" sz="2100" kern="1200" dirty="0"/>
        </a:p>
      </dsp:txBody>
      <dsp:txXfrm>
        <a:off x="24588" y="3247317"/>
        <a:ext cx="10466423" cy="454509"/>
      </dsp:txXfrm>
    </dsp:sp>
    <dsp:sp modelId="{E6220788-0FB0-4C54-975C-54A6DBFBD183}">
      <dsp:nvSpPr>
        <dsp:cNvPr id="0" name=""/>
        <dsp:cNvSpPr/>
      </dsp:nvSpPr>
      <dsp:spPr>
        <a:xfrm>
          <a:off x="0" y="3726414"/>
          <a:ext cx="10515599" cy="543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600" kern="1200" dirty="0">
              <a:latin typeface="Century Gothic" panose="020B0502020202020204"/>
            </a:rPr>
            <a:t>Поместье</a:t>
          </a:r>
          <a:endParaRPr lang="ru-R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600" kern="1200" dirty="0">
              <a:latin typeface="Century Gothic" panose="020B0502020202020204"/>
            </a:rPr>
            <a:t>Битва</a:t>
          </a:r>
          <a:endParaRPr lang="ru-RU" sz="1600" kern="1200" dirty="0"/>
        </a:p>
      </dsp:txBody>
      <dsp:txXfrm>
        <a:off x="0" y="3726414"/>
        <a:ext cx="10515599" cy="5433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356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85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768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311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216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007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4343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79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42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654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79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75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341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465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698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1/24/2026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94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3269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danyaputilin@yandex.ru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39C9A-3A08-F635-5EE5-209A8F7D9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1077"/>
            <a:ext cx="9144000" cy="937585"/>
          </a:xfrm>
        </p:spPr>
        <p:txBody>
          <a:bodyPr>
            <a:normAutofit/>
          </a:bodyPr>
          <a:lstStyle/>
          <a:p>
            <a:r>
              <a:rPr lang="ru-RU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Vampire</a:t>
            </a:r>
            <a:r>
              <a:rPr lang="ru-RU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ru-RU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garden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79A4A0-22F7-0A64-BD94-AF9C09C2B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084" y="3602038"/>
            <a:ext cx="5385916" cy="3255962"/>
          </a:xfrm>
        </p:spPr>
        <p:txBody>
          <a:bodyPr>
            <a:normAutofit/>
          </a:bodyPr>
          <a:lstStyle/>
          <a:p>
            <a:pPr algn="l"/>
            <a:r>
              <a:rPr lang="ru-RU" sz="2000" dirty="0"/>
              <a:t>Проект выполнил(а):</a:t>
            </a:r>
            <a:endParaRPr lang="en-US" sz="2000" dirty="0"/>
          </a:p>
          <a:p>
            <a:pPr algn="l"/>
            <a:r>
              <a:rPr lang="ru-RU" sz="20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Путилин Даниил Ильич</a:t>
            </a:r>
          </a:p>
          <a:p>
            <a:pPr algn="l"/>
            <a:r>
              <a:rPr lang="ru-RU" sz="20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Тюлина Татьяна Максимовна</a:t>
            </a:r>
          </a:p>
          <a:p>
            <a:pPr algn="l"/>
            <a:endParaRPr lang="ru-RU" sz="2000" dirty="0"/>
          </a:p>
          <a:p>
            <a:pPr algn="l"/>
            <a:r>
              <a:rPr lang="ru-RU" sz="2000" dirty="0"/>
              <a:t>Яндекс Лицей</a:t>
            </a:r>
          </a:p>
          <a:p>
            <a:pPr algn="l"/>
            <a:r>
              <a:rPr lang="ru-RU" sz="20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rPr>
              <a:t>Группа №3 Год 2</a:t>
            </a:r>
            <a:endParaRPr lang="ru-RU" sz="2000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algn="l"/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1562E5-83F9-DC2F-036F-A75EB3628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86661" y="0"/>
            <a:ext cx="1605339" cy="1134677"/>
          </a:xfrm>
          <a:prstGeom prst="rect">
            <a:avLst/>
          </a:prstGeom>
        </p:spPr>
      </p:pic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ECD6D2A-97E6-3744-CA49-FE20F0E38411}"/>
              </a:ext>
            </a:extLst>
          </p:cNvPr>
          <p:cNvSpPr txBox="1">
            <a:spLocks/>
          </p:cNvSpPr>
          <p:nvPr/>
        </p:nvSpPr>
        <p:spPr>
          <a:xfrm>
            <a:off x="1562518" y="173038"/>
            <a:ext cx="9066963" cy="11346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Федеральное государственное бюджетное образовательное учреждение</a:t>
            </a:r>
          </a:p>
          <a:p>
            <a:r>
              <a:rPr lang="ru-RU" sz="2000" dirty="0"/>
              <a:t>высшего образования «МИРЭА – Российский технологический университет»</a:t>
            </a:r>
          </a:p>
          <a:p>
            <a:r>
              <a:rPr lang="ru-RU" sz="2000" dirty="0"/>
              <a:t>Детский технопарк «Альтаир»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6D510570-CFE7-2380-2E62-C3F5FFB94E5B}"/>
              </a:ext>
            </a:extLst>
          </p:cNvPr>
          <p:cNvSpPr txBox="1">
            <a:spLocks/>
          </p:cNvSpPr>
          <p:nvPr/>
        </p:nvSpPr>
        <p:spPr>
          <a:xfrm>
            <a:off x="6096000" y="3429000"/>
            <a:ext cx="5385916" cy="325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/>
              <a:t>Руководитель проекта</a:t>
            </a:r>
            <a:r>
              <a:rPr lang="en-US" sz="2000" dirty="0"/>
              <a:t>:</a:t>
            </a:r>
          </a:p>
          <a:p>
            <a:pPr algn="l"/>
            <a:r>
              <a:rPr lang="ru-RU" sz="2000" dirty="0"/>
              <a:t>Преподаватель ДТ «Альтаир»</a:t>
            </a:r>
          </a:p>
          <a:p>
            <a:pPr algn="l"/>
            <a:r>
              <a:rPr lang="ru-RU" sz="2000" b="1" dirty="0"/>
              <a:t>Борисов Артём Игоревич</a:t>
            </a:r>
          </a:p>
          <a:p>
            <a:pPr algn="l"/>
            <a:endParaRPr lang="ru-RU" sz="2000" dirty="0"/>
          </a:p>
          <a:p>
            <a:pPr algn="l"/>
            <a:endParaRPr lang="ru-RU" sz="20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E4634E3-2BD2-8B0D-E667-DB3C37049497}"/>
              </a:ext>
            </a:extLst>
          </p:cNvPr>
          <p:cNvSpPr/>
          <p:nvPr/>
        </p:nvSpPr>
        <p:spPr>
          <a:xfrm>
            <a:off x="6096000" y="3429001"/>
            <a:ext cx="6096000" cy="3429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FD23FA3-B0CC-BD35-E8FF-CCB6D83622F5}"/>
              </a:ext>
            </a:extLst>
          </p:cNvPr>
          <p:cNvSpPr/>
          <p:nvPr/>
        </p:nvSpPr>
        <p:spPr>
          <a:xfrm>
            <a:off x="0" y="3429001"/>
            <a:ext cx="6096000" cy="3429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 descr="Изображение выглядит как эмблема, герб, символ, коро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F2F5513-10EB-3349-07AB-23B3F4E16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1" y="127273"/>
            <a:ext cx="1026389" cy="113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35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04DED-D14F-253E-A336-716915EA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337"/>
            <a:ext cx="9905998" cy="1905000"/>
          </a:xfrm>
        </p:spPr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810240-7F2C-895C-477C-F7EF18863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673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i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В результате получилась интересная игра, развивающая навыки финансовой грамотности в игровой форме. Однако еще есть к чему стремиться.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i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Вот какие обновления ждут игру в будущем:</a:t>
            </a:r>
            <a:endParaRPr lang="ru-RU" i="1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342900" indent="-342900" algn="just">
              <a:lnSpc>
                <a:spcPct val="150000"/>
              </a:lnSpc>
            </a:pPr>
            <a:r>
              <a:rPr lang="ru-RU" i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Добавление большего количества уровней;</a:t>
            </a:r>
          </a:p>
          <a:p>
            <a:pPr marL="342900" indent="-342900" algn="just">
              <a:lnSpc>
                <a:spcPct val="150000"/>
              </a:lnSpc>
              <a:buClr>
                <a:srgbClr val="FFFFFF"/>
              </a:buClr>
            </a:pPr>
            <a:r>
              <a:rPr lang="ru-RU" i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Отражение атак на поместье;</a:t>
            </a:r>
          </a:p>
          <a:p>
            <a:pPr marL="342900" indent="-342900" algn="just">
              <a:lnSpc>
                <a:spcPct val="150000"/>
              </a:lnSpc>
              <a:buClr>
                <a:srgbClr val="FFFFFF"/>
              </a:buClr>
            </a:pPr>
            <a:r>
              <a:rPr lang="ru-RU" i="1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Посторойка</a:t>
            </a:r>
            <a:r>
              <a:rPr lang="ru-RU" i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зданий;</a:t>
            </a:r>
          </a:p>
          <a:p>
            <a:pPr marL="342900" indent="-342900" algn="just">
              <a:lnSpc>
                <a:spcPct val="150000"/>
              </a:lnSpc>
              <a:buClr>
                <a:srgbClr val="FFFFFF"/>
              </a:buClr>
            </a:pPr>
            <a:r>
              <a:rPr lang="ru-RU" i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Добавление новый слуг.</a:t>
            </a:r>
          </a:p>
        </p:txBody>
      </p:sp>
      <p:sp>
        <p:nvSpPr>
          <p:cNvPr id="4" name="Google Shape;91;p32">
            <a:extLst>
              <a:ext uri="{FF2B5EF4-FFF2-40B4-BE49-F238E27FC236}">
                <a16:creationId xmlns:a16="http://schemas.microsoft.com/office/drawing/2014/main" id="{75188BF8-F1E2-885B-4D51-3AE651D59456}"/>
              </a:ext>
            </a:extLst>
          </p:cNvPr>
          <p:cNvSpPr/>
          <p:nvPr/>
        </p:nvSpPr>
        <p:spPr>
          <a:xfrm>
            <a:off x="10559347" y="0"/>
            <a:ext cx="1048512" cy="35480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2;p32">
            <a:extLst>
              <a:ext uri="{FF2B5EF4-FFF2-40B4-BE49-F238E27FC236}">
                <a16:creationId xmlns:a16="http://schemas.microsoft.com/office/drawing/2014/main" id="{07EAC0BF-AE43-35B6-46DA-A97923295634}"/>
              </a:ext>
            </a:extLst>
          </p:cNvPr>
          <p:cNvSpPr txBox="1">
            <a:spLocks/>
          </p:cNvSpPr>
          <p:nvPr/>
        </p:nvSpPr>
        <p:spPr>
          <a:xfrm>
            <a:off x="10559347" y="29972"/>
            <a:ext cx="1048511" cy="2748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fld id="{00000000-1234-1234-1234-123412341234}" type="slidenum">
              <a:rPr lang="ru-RU" sz="1800" b="1" smtClean="0">
                <a:solidFill>
                  <a:schemeClr val="lt2"/>
                </a:solidFill>
              </a:rPr>
              <a:pPr algn="ctr">
                <a:buSzPts val="3600"/>
              </a:pPr>
              <a:t>8</a:t>
            </a:fld>
            <a:r>
              <a:rPr lang="ru-RU" sz="1800" b="1" dirty="0">
                <a:solidFill>
                  <a:schemeClr val="lt2"/>
                </a:solidFill>
              </a:rPr>
              <a:t> / 10</a:t>
            </a:r>
          </a:p>
        </p:txBody>
      </p:sp>
    </p:spTree>
    <p:extLst>
      <p:ext uri="{BB962C8B-B14F-4D97-AF65-F5344CB8AC3E}">
        <p14:creationId xmlns:p14="http://schemas.microsoft.com/office/powerpoint/2010/main" val="4228362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04DED-D14F-253E-A336-716915EA4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использованных источников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810240-7F2C-895C-477C-F7EF18863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673"/>
            <a:ext cx="10515600" cy="4351338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ru-RU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The Python </a:t>
            </a:r>
            <a:r>
              <a:rPr lang="ru-RU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Arcade</a:t>
            </a:r>
            <a:r>
              <a:rPr lang="ru-RU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Library /  [Электронный ресурс] // Python </a:t>
            </a:r>
            <a:r>
              <a:rPr lang="ru-RU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Arcade</a:t>
            </a:r>
            <a:r>
              <a:rPr lang="ru-RU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: [сайт]. — </a:t>
            </a:r>
            <a:r>
              <a:rPr lang="ru-RU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URL: https://api.arcade.academy/en/stable/# (дата обращения: 24.01.2026).</a:t>
            </a:r>
          </a:p>
          <a:p>
            <a:pPr marL="457200" indent="-457200" algn="just">
              <a:lnSpc>
                <a:spcPct val="150000"/>
              </a:lnSpc>
              <a:buClr>
                <a:srgbClr val="FFFFFF"/>
              </a:buClr>
              <a:buAutoNum type="arabicPeriod"/>
            </a:pPr>
            <a:r>
              <a:rPr lang="ru-RU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Маклин Коллин, Шарп Джон Игры: дизайн и игровой опыт. Все об итеративной </a:t>
            </a:r>
            <a:r>
              <a:rPr lang="ru-RU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разработке [Текст] / Маклин Коллин, Шарп Джон — . — : Бомбора, 2024 — 320 c.</a:t>
            </a:r>
          </a:p>
          <a:p>
            <a:pPr marL="457200" indent="-457200" algn="just">
              <a:lnSpc>
                <a:spcPct val="150000"/>
              </a:lnSpc>
              <a:buClr>
                <a:srgbClr val="FFFFFF"/>
              </a:buClr>
              <a:buAutoNum type="arabicPeriod"/>
            </a:pPr>
            <a:r>
              <a:rPr lang="ru-RU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Welcome </a:t>
            </a:r>
            <a:r>
              <a:rPr lang="ru-RU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to</a:t>
            </a:r>
            <a:r>
              <a:rPr lang="ru-RU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The </a:t>
            </a:r>
            <a:r>
              <a:rPr lang="ru-RU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Arcade</a:t>
            </a:r>
            <a:r>
              <a:rPr lang="ru-RU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Library /  [Электронный ресурс] // </a:t>
            </a:r>
            <a:r>
              <a:rPr lang="ru-RU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PyPl</a:t>
            </a:r>
            <a:r>
              <a:rPr lang="ru-RU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: [сайт]. — URL: https://pypi.org/project/arcade/ (дата обращения: 24.01.2026).</a:t>
            </a:r>
            <a:endParaRPr lang="ru-RU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4" name="Google Shape;91;p32">
            <a:extLst>
              <a:ext uri="{FF2B5EF4-FFF2-40B4-BE49-F238E27FC236}">
                <a16:creationId xmlns:a16="http://schemas.microsoft.com/office/drawing/2014/main" id="{75188BF8-F1E2-885B-4D51-3AE651D59456}"/>
              </a:ext>
            </a:extLst>
          </p:cNvPr>
          <p:cNvSpPr/>
          <p:nvPr/>
        </p:nvSpPr>
        <p:spPr>
          <a:xfrm>
            <a:off x="10559347" y="0"/>
            <a:ext cx="1048512" cy="35480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2;p32">
            <a:extLst>
              <a:ext uri="{FF2B5EF4-FFF2-40B4-BE49-F238E27FC236}">
                <a16:creationId xmlns:a16="http://schemas.microsoft.com/office/drawing/2014/main" id="{07EAC0BF-AE43-35B6-46DA-A97923295634}"/>
              </a:ext>
            </a:extLst>
          </p:cNvPr>
          <p:cNvSpPr txBox="1">
            <a:spLocks/>
          </p:cNvSpPr>
          <p:nvPr/>
        </p:nvSpPr>
        <p:spPr>
          <a:xfrm>
            <a:off x="10559347" y="29972"/>
            <a:ext cx="1048511" cy="2748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fld id="{00000000-1234-1234-1234-123412341234}" type="slidenum">
              <a:rPr lang="ru-RU" sz="1800" b="1" smtClean="0">
                <a:solidFill>
                  <a:schemeClr val="lt2"/>
                </a:solidFill>
              </a:rPr>
              <a:pPr algn="ctr">
                <a:buSzPts val="3600"/>
              </a:pPr>
              <a:t>9</a:t>
            </a:fld>
            <a:r>
              <a:rPr lang="ru-RU" sz="1800" b="1" dirty="0">
                <a:solidFill>
                  <a:schemeClr val="lt2"/>
                </a:solidFill>
              </a:rPr>
              <a:t> / 10</a:t>
            </a:r>
          </a:p>
        </p:txBody>
      </p:sp>
    </p:spTree>
    <p:extLst>
      <p:ext uri="{BB962C8B-B14F-4D97-AF65-F5344CB8AC3E}">
        <p14:creationId xmlns:p14="http://schemas.microsoft.com/office/powerpoint/2010/main" val="2945751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39C9A-3A08-F635-5EE5-209A8F7D9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28127"/>
            <a:ext cx="9144000" cy="967694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79A4A0-22F7-0A64-BD94-AF9C09C2B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29873"/>
            <a:ext cx="9144000" cy="2461845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ru-RU" dirty="0"/>
              <a:t>Почта</a:t>
            </a:r>
            <a:r>
              <a:rPr lang="en-US" dirty="0"/>
              <a:t>:</a:t>
            </a:r>
          </a:p>
          <a:p>
            <a:pPr algn="l"/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hlinkClick r:id="rId2"/>
              </a:rPr>
              <a:t>danyaputilin@yandex.ru</a:t>
            </a:r>
            <a:endParaRPr lang="en-US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algn="l"/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tyulina.tanechka@yandex.ru</a:t>
            </a:r>
          </a:p>
          <a:p>
            <a:pPr algn="l"/>
            <a:endParaRPr lang="en-US" dirty="0"/>
          </a:p>
          <a:p>
            <a:pPr algn="l"/>
            <a:r>
              <a:rPr lang="ru-RU" dirty="0"/>
              <a:t>Телеграм</a:t>
            </a:r>
            <a:r>
              <a:rPr lang="en-US" dirty="0"/>
              <a:t>:</a:t>
            </a:r>
          </a:p>
          <a:p>
            <a:pPr algn="l"/>
            <a:r>
              <a:rPr lang="en-US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@Devilord_666</a:t>
            </a:r>
          </a:p>
          <a:p>
            <a:pPr algn="l"/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@t_tan4ik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A8E024-EA53-3A64-71BD-0C8A85857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6936" y="59032"/>
            <a:ext cx="3178128" cy="22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04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04DED-D14F-253E-A336-716915EA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39" y="181810"/>
            <a:ext cx="10159998" cy="995949"/>
          </a:xfrm>
        </p:spPr>
        <p:txBody>
          <a:bodyPr>
            <a:normAutofit/>
          </a:bodyPr>
          <a:lstStyle/>
          <a:p>
            <a:r>
              <a:rPr lang="ru-RU" sz="40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Актуальность / Проблематика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810240-7F2C-895C-477C-F7EF18863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519" y="287421"/>
            <a:ext cx="6309892" cy="611204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a typeface="+mn-lt"/>
                <a:cs typeface="+mn-lt"/>
              </a:rPr>
              <a:t>Сейчас многие люди не умеют распоряжаться своими финансами. Наша игра помогает развить навыки финансовой грамотности в игровой </a:t>
            </a:r>
            <a:r>
              <a:rPr lang="ru-RU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a typeface="+mn-lt"/>
                <a:cs typeface="+mn-lt"/>
              </a:rPr>
              <a:t>форме;</a:t>
            </a:r>
            <a:endParaRPr lang="ru-RU" dirty="0"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lumMod val="75000"/>
                    </a:prst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None/>
            </a:pPr>
            <a:r>
              <a:rPr lang="ru-RU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a typeface="+mn-lt"/>
                <a:cs typeface="+mn-lt"/>
              </a:rPr>
              <a:t>Данный проект будет помогать пользователям научиться думать наперёд, </a:t>
            </a:r>
            <a:r>
              <a:rPr lang="ru-RU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a typeface="+mn-lt"/>
                <a:cs typeface="+mn-lt"/>
              </a:rPr>
              <a:t>следить з</a:t>
            </a:r>
            <a:r>
              <a:rPr lang="ru-RU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a typeface="+mn-lt"/>
                <a:cs typeface="+mn-lt"/>
              </a:rPr>
              <a:t>а последствиями своих действий.</a:t>
            </a:r>
            <a:endParaRPr lang="ru-RU" dirty="0"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lumMod val="75000"/>
                    </a:prst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4" name="Google Shape;91;p32">
            <a:extLst>
              <a:ext uri="{FF2B5EF4-FFF2-40B4-BE49-F238E27FC236}">
                <a16:creationId xmlns:a16="http://schemas.microsoft.com/office/drawing/2014/main" id="{75188BF8-F1E2-885B-4D51-3AE651D59456}"/>
              </a:ext>
            </a:extLst>
          </p:cNvPr>
          <p:cNvSpPr/>
          <p:nvPr/>
        </p:nvSpPr>
        <p:spPr>
          <a:xfrm>
            <a:off x="10559347" y="0"/>
            <a:ext cx="1048512" cy="35480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2;p32">
            <a:extLst>
              <a:ext uri="{FF2B5EF4-FFF2-40B4-BE49-F238E27FC236}">
                <a16:creationId xmlns:a16="http://schemas.microsoft.com/office/drawing/2014/main" id="{07EAC0BF-AE43-35B6-46DA-A97923295634}"/>
              </a:ext>
            </a:extLst>
          </p:cNvPr>
          <p:cNvSpPr txBox="1">
            <a:spLocks/>
          </p:cNvSpPr>
          <p:nvPr/>
        </p:nvSpPr>
        <p:spPr>
          <a:xfrm>
            <a:off x="10559347" y="29972"/>
            <a:ext cx="1048511" cy="2748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fld id="{00000000-1234-1234-1234-123412341234}" type="slidenum">
              <a:rPr lang="ru-RU" sz="1800" b="1" smtClean="0">
                <a:solidFill>
                  <a:schemeClr val="lt2"/>
                </a:solidFill>
              </a:rPr>
              <a:pPr algn="ctr">
                <a:buSzPts val="3600"/>
              </a:pPr>
              <a:t>2</a:t>
            </a:fld>
            <a:r>
              <a:rPr lang="ru-RU" sz="1800" b="1" dirty="0">
                <a:solidFill>
                  <a:schemeClr val="lt2"/>
                </a:solidFill>
              </a:rPr>
              <a:t> / 10</a:t>
            </a:r>
          </a:p>
        </p:txBody>
      </p:sp>
      <p:pic>
        <p:nvPicPr>
          <p:cNvPr id="7" name="Рисунок 6" descr="Изображение выглядит как Графика, графическая вставка, графический дизайн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E396C81-8A6A-24A7-0407-A92E7C23E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337" y="997284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00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04DED-D14F-253E-A336-716915EA4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810240-7F2C-895C-477C-F7EF18863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673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2000" b="1" dirty="0"/>
              <a:t>Цель проекта</a:t>
            </a:r>
            <a:r>
              <a:rPr lang="en-US" sz="2000" b="1" dirty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Написать игру на Python с помощью модуля </a:t>
            </a:r>
            <a:r>
              <a:rPr lang="ru-RU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Arcade</a:t>
            </a:r>
            <a:r>
              <a:rPr lang="ru-RU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про поместье вампира</a:t>
            </a:r>
            <a:endParaRPr lang="ru-RU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sz="20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Задачи проекта</a:t>
            </a:r>
            <a:r>
              <a:rPr lang="en-US" sz="20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:</a:t>
            </a:r>
            <a:endParaRPr lang="en-US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</a:endParaRPr>
          </a:p>
          <a:p>
            <a:pPr marL="452120" indent="260350">
              <a:lnSpc>
                <a:spcPct val="150000"/>
              </a:lnSpc>
              <a:buFont typeface="Aptos" panose="020B0004020202020204" pitchFamily="34" charset="0"/>
              <a:buChar char="−"/>
              <a:tabLst>
                <a:tab pos="803275" algn="l"/>
              </a:tabLst>
            </a:pPr>
            <a:r>
              <a:rPr lang="ru-RU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Изучить библиотеку </a:t>
            </a:r>
            <a:r>
              <a:rPr lang="ru-RU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Arcade</a:t>
            </a:r>
            <a:r>
              <a:rPr lang="ru-RU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;</a:t>
            </a:r>
            <a:endParaRPr lang="ru-RU" sz="2000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452120" indent="260350">
              <a:lnSpc>
                <a:spcPct val="150000"/>
              </a:lnSpc>
              <a:buFont typeface="Aptos" panose="020B0004020202020204" pitchFamily="34" charset="0"/>
              <a:buChar char="−"/>
              <a:tabLst>
                <a:tab pos="803275" algn="l"/>
              </a:tabLst>
            </a:pPr>
            <a:r>
              <a:rPr lang="ru-RU" i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Спроектировать структуру взаимодействия;</a:t>
            </a:r>
          </a:p>
          <a:p>
            <a:pPr marL="452120" indent="260350">
              <a:lnSpc>
                <a:spcPct val="150000"/>
              </a:lnSpc>
              <a:buFont typeface="Aptos" panose="020B0004020202020204" pitchFamily="34" charset="0"/>
              <a:buChar char="−"/>
              <a:tabLst>
                <a:tab pos="803275" algn="l"/>
              </a:tabLst>
            </a:pPr>
            <a:r>
              <a:rPr lang="ru-RU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Разработать главное меню;</a:t>
            </a:r>
            <a:endParaRPr lang="ru-RU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452120" indent="260350">
              <a:lnSpc>
                <a:spcPct val="150000"/>
              </a:lnSpc>
              <a:buClr>
                <a:srgbClr val="FFFFFF"/>
              </a:buClr>
              <a:buFont typeface="Aptos" panose="020B0004020202020204" pitchFamily="34" charset="0"/>
              <a:buChar char="−"/>
              <a:tabLst>
                <a:tab pos="803275" algn="l"/>
              </a:tabLst>
            </a:pPr>
            <a:r>
              <a:rPr lang="ru-RU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Разработать систему сохранения игры;</a:t>
            </a:r>
          </a:p>
          <a:p>
            <a:pPr marL="452120" indent="260350">
              <a:lnSpc>
                <a:spcPct val="150000"/>
              </a:lnSpc>
              <a:buClr>
                <a:srgbClr val="FFFFFF"/>
              </a:buClr>
              <a:buFont typeface="Aptos" panose="020B0004020202020204" pitchFamily="34" charset="0"/>
              <a:buChar char="−"/>
              <a:tabLst>
                <a:tab pos="803275" algn="l"/>
              </a:tabLst>
            </a:pPr>
            <a:r>
              <a:rPr lang="ru-RU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Создать систему авторизации.</a:t>
            </a:r>
          </a:p>
        </p:txBody>
      </p:sp>
      <p:sp>
        <p:nvSpPr>
          <p:cNvPr id="4" name="Google Shape;91;p32">
            <a:extLst>
              <a:ext uri="{FF2B5EF4-FFF2-40B4-BE49-F238E27FC236}">
                <a16:creationId xmlns:a16="http://schemas.microsoft.com/office/drawing/2014/main" id="{75188BF8-F1E2-885B-4D51-3AE651D59456}"/>
              </a:ext>
            </a:extLst>
          </p:cNvPr>
          <p:cNvSpPr/>
          <p:nvPr/>
        </p:nvSpPr>
        <p:spPr>
          <a:xfrm>
            <a:off x="10559347" y="0"/>
            <a:ext cx="1048512" cy="35480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2;p32">
            <a:extLst>
              <a:ext uri="{FF2B5EF4-FFF2-40B4-BE49-F238E27FC236}">
                <a16:creationId xmlns:a16="http://schemas.microsoft.com/office/drawing/2014/main" id="{07EAC0BF-AE43-35B6-46DA-A97923295634}"/>
              </a:ext>
            </a:extLst>
          </p:cNvPr>
          <p:cNvSpPr txBox="1">
            <a:spLocks/>
          </p:cNvSpPr>
          <p:nvPr/>
        </p:nvSpPr>
        <p:spPr>
          <a:xfrm>
            <a:off x="10559347" y="29972"/>
            <a:ext cx="1048511" cy="2748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fld id="{00000000-1234-1234-1234-123412341234}" type="slidenum">
              <a:rPr lang="ru-RU" sz="1800" b="1" smtClean="0">
                <a:solidFill>
                  <a:schemeClr val="lt2"/>
                </a:solidFill>
              </a:rPr>
              <a:pPr algn="ctr">
                <a:buSzPts val="3600"/>
              </a:pPr>
              <a:t>3</a:t>
            </a:fld>
            <a:r>
              <a:rPr lang="ru-RU" sz="1800" b="1" dirty="0">
                <a:solidFill>
                  <a:schemeClr val="lt2"/>
                </a:solidFill>
              </a:rPr>
              <a:t> / 10</a:t>
            </a:r>
          </a:p>
        </p:txBody>
      </p:sp>
    </p:spTree>
    <p:extLst>
      <p:ext uri="{BB962C8B-B14F-4D97-AF65-F5344CB8AC3E}">
        <p14:creationId xmlns:p14="http://schemas.microsoft.com/office/powerpoint/2010/main" val="665354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04DED-D14F-253E-A336-716915EA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74171"/>
            <a:ext cx="9905998" cy="1905000"/>
          </a:xfrm>
        </p:spPr>
        <p:txBody>
          <a:bodyPr/>
          <a:lstStyle/>
          <a:p>
            <a:r>
              <a:rPr lang="ru-RU" dirty="0"/>
              <a:t>Используемое ПО и ресурсы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810240-7F2C-895C-477C-F7EF18863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85" y="1528200"/>
            <a:ext cx="5160401" cy="465881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20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Используемое ПО</a:t>
            </a:r>
            <a:r>
              <a:rPr lang="en-US" sz="20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:</a:t>
            </a:r>
            <a:endParaRPr lang="ru-RU" sz="2000" b="1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</a:endParaRPr>
          </a:p>
          <a:p>
            <a:pPr marL="342900" indent="-342900" algn="just">
              <a:lnSpc>
                <a:spcPct val="150000"/>
              </a:lnSpc>
            </a:pPr>
            <a:r>
              <a:rPr lang="ru-RU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Приложение Visual Studio Code для написания кода приложения;</a:t>
            </a:r>
            <a:endParaRPr lang="ru-RU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342900" indent="-342900" algn="just">
              <a:lnSpc>
                <a:spcPct val="150000"/>
              </a:lnSpc>
              <a:buClr>
                <a:srgbClr val="FFFFFF"/>
              </a:buClr>
            </a:pPr>
            <a:r>
              <a:rPr lang="ru-RU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Приложение </a:t>
            </a:r>
            <a:r>
              <a:rPr lang="ru-RU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SQLite</a:t>
            </a:r>
            <a:r>
              <a:rPr lang="ru-RU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Studio для работы с базами данных;</a:t>
            </a:r>
            <a:endParaRPr lang="ru-RU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342900" indent="-342900" algn="just">
              <a:lnSpc>
                <a:spcPct val="150000"/>
              </a:lnSpc>
              <a:buClr>
                <a:srgbClr val="FFFFFF"/>
              </a:buClr>
            </a:pPr>
            <a:r>
              <a:rPr lang="ru-RU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Яндекс поиск для поиска информации;</a:t>
            </a:r>
            <a:endParaRPr lang="ru-RU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342900" indent="-342900" algn="just">
              <a:lnSpc>
                <a:spcPct val="150000"/>
              </a:lnSpc>
              <a:buClr>
                <a:srgbClr val="FFFFFF"/>
              </a:buClr>
            </a:pPr>
            <a:r>
              <a:rPr lang="ru-RU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Приложение </a:t>
            </a:r>
            <a:r>
              <a:rPr lang="ru-RU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Tiled</a:t>
            </a:r>
            <a:r>
              <a:rPr lang="ru-RU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для создания карты.</a:t>
            </a:r>
            <a:endParaRPr lang="ru-RU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4" name="Google Shape;91;p32">
            <a:extLst>
              <a:ext uri="{FF2B5EF4-FFF2-40B4-BE49-F238E27FC236}">
                <a16:creationId xmlns:a16="http://schemas.microsoft.com/office/drawing/2014/main" id="{75188BF8-F1E2-885B-4D51-3AE651D59456}"/>
              </a:ext>
            </a:extLst>
          </p:cNvPr>
          <p:cNvSpPr/>
          <p:nvPr/>
        </p:nvSpPr>
        <p:spPr>
          <a:xfrm>
            <a:off x="10559347" y="0"/>
            <a:ext cx="1048512" cy="35480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2;p32">
            <a:extLst>
              <a:ext uri="{FF2B5EF4-FFF2-40B4-BE49-F238E27FC236}">
                <a16:creationId xmlns:a16="http://schemas.microsoft.com/office/drawing/2014/main" id="{07EAC0BF-AE43-35B6-46DA-A97923295634}"/>
              </a:ext>
            </a:extLst>
          </p:cNvPr>
          <p:cNvSpPr txBox="1">
            <a:spLocks/>
          </p:cNvSpPr>
          <p:nvPr/>
        </p:nvSpPr>
        <p:spPr>
          <a:xfrm>
            <a:off x="10559347" y="29972"/>
            <a:ext cx="1048511" cy="2748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fld id="{00000000-1234-1234-1234-123412341234}" type="slidenum">
              <a:rPr lang="ru-RU" sz="1800" b="1" smtClean="0">
                <a:solidFill>
                  <a:schemeClr val="lt2"/>
                </a:solidFill>
              </a:rPr>
              <a:pPr algn="ctr">
                <a:buSzPts val="3600"/>
              </a:pPr>
              <a:t>4</a:t>
            </a:fld>
            <a:r>
              <a:rPr lang="ru-RU" sz="1800" b="1" dirty="0">
                <a:solidFill>
                  <a:schemeClr val="lt2"/>
                </a:solidFill>
              </a:rPr>
              <a:t> / 10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4068C59-8FC4-AE27-D6F7-7A89DC193BF2}"/>
              </a:ext>
            </a:extLst>
          </p:cNvPr>
          <p:cNvSpPr txBox="1">
            <a:spLocks/>
          </p:cNvSpPr>
          <p:nvPr/>
        </p:nvSpPr>
        <p:spPr>
          <a:xfrm>
            <a:off x="6313714" y="1835673"/>
            <a:ext cx="504008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ru-RU" sz="2000" b="1" dirty="0"/>
              <a:t>Используемые ресурсы</a:t>
            </a:r>
            <a:r>
              <a:rPr lang="en-US" sz="2000" b="1" dirty="0"/>
              <a:t>:</a:t>
            </a:r>
            <a:endParaRPr lang="ru-RU" sz="2000" b="1" dirty="0"/>
          </a:p>
          <a:p>
            <a:pPr algn="just">
              <a:lnSpc>
                <a:spcPct val="150000"/>
              </a:lnSpc>
            </a:pPr>
            <a:r>
              <a:rPr lang="ru-RU" sz="2000" dirty="0"/>
              <a:t>Python 3.14.1 (модули </a:t>
            </a:r>
            <a:r>
              <a:rPr lang="ru-RU" sz="2000" err="1"/>
              <a:t>Arcade</a:t>
            </a:r>
            <a:r>
              <a:rPr lang="ru-RU" sz="2000" dirty="0"/>
              <a:t> и sqlite3) из-за простоты использования;</a:t>
            </a:r>
          </a:p>
          <a:p>
            <a:pPr algn="just">
              <a:lnSpc>
                <a:spcPct val="150000"/>
              </a:lnSpc>
            </a:pPr>
            <a:r>
              <a:rPr lang="ru-RU" sz="2000" err="1"/>
              <a:t>Github</a:t>
            </a:r>
            <a:r>
              <a:rPr lang="ru-RU" sz="2000" dirty="0"/>
              <a:t> + </a:t>
            </a:r>
            <a:r>
              <a:rPr lang="ru-RU" sz="2000" err="1"/>
              <a:t>Git</a:t>
            </a:r>
            <a:r>
              <a:rPr lang="ru-RU" sz="2000" dirty="0"/>
              <a:t> - для контроля версий;</a:t>
            </a:r>
          </a:p>
          <a:p>
            <a:pPr algn="just">
              <a:lnSpc>
                <a:spcPct val="150000"/>
              </a:lnSpc>
            </a:pPr>
            <a:r>
              <a:rPr lang="ru-RU" sz="2000" err="1"/>
              <a:t>Sqlite</a:t>
            </a:r>
            <a:r>
              <a:rPr lang="ru-RU" sz="2000" dirty="0"/>
              <a:t> - для хранения информации.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07C70468-4B53-C692-D702-6DA921629237}"/>
              </a:ext>
            </a:extLst>
          </p:cNvPr>
          <p:cNvCxnSpPr>
            <a:stCxn id="2" idx="2"/>
          </p:cNvCxnSpPr>
          <p:nvPr/>
        </p:nvCxnSpPr>
        <p:spPr>
          <a:xfrm>
            <a:off x="6094413" y="2079171"/>
            <a:ext cx="1587" cy="434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BE82D7B-BD3F-D7F4-50B3-A63A900E2F1A}"/>
              </a:ext>
            </a:extLst>
          </p:cNvPr>
          <p:cNvCxnSpPr>
            <a:cxnSpLocks/>
          </p:cNvCxnSpPr>
          <p:nvPr/>
        </p:nvCxnSpPr>
        <p:spPr>
          <a:xfrm>
            <a:off x="0" y="1690688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163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04DED-D14F-253E-A336-716915EA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51064"/>
            <a:ext cx="9905998" cy="1905000"/>
          </a:xfrm>
        </p:spPr>
        <p:txBody>
          <a:bodyPr/>
          <a:lstStyle/>
          <a:p>
            <a:r>
              <a:rPr lang="ru-RU" dirty="0"/>
              <a:t>Методика</a:t>
            </a:r>
            <a:br>
              <a:rPr lang="ru-RU" dirty="0"/>
            </a:br>
            <a:r>
              <a:rPr lang="ru-RU" dirty="0"/>
              <a:t>выполнения работы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B42BDED4-9BBC-20D2-660C-CE01F4A547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887303"/>
              </p:ext>
            </p:extLst>
          </p:nvPr>
        </p:nvGraphicFramePr>
        <p:xfrm>
          <a:off x="838199" y="1835673"/>
          <a:ext cx="1051559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Google Shape;91;p32">
            <a:extLst>
              <a:ext uri="{FF2B5EF4-FFF2-40B4-BE49-F238E27FC236}">
                <a16:creationId xmlns:a16="http://schemas.microsoft.com/office/drawing/2014/main" id="{75188BF8-F1E2-885B-4D51-3AE651D59456}"/>
              </a:ext>
            </a:extLst>
          </p:cNvPr>
          <p:cNvSpPr/>
          <p:nvPr/>
        </p:nvSpPr>
        <p:spPr>
          <a:xfrm>
            <a:off x="10559347" y="0"/>
            <a:ext cx="1048512" cy="35480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2;p32">
            <a:extLst>
              <a:ext uri="{FF2B5EF4-FFF2-40B4-BE49-F238E27FC236}">
                <a16:creationId xmlns:a16="http://schemas.microsoft.com/office/drawing/2014/main" id="{07EAC0BF-AE43-35B6-46DA-A97923295634}"/>
              </a:ext>
            </a:extLst>
          </p:cNvPr>
          <p:cNvSpPr txBox="1">
            <a:spLocks/>
          </p:cNvSpPr>
          <p:nvPr/>
        </p:nvSpPr>
        <p:spPr>
          <a:xfrm>
            <a:off x="10559347" y="29972"/>
            <a:ext cx="1048511" cy="2748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fld id="{00000000-1234-1234-1234-123412341234}" type="slidenum">
              <a:rPr lang="ru-RU" sz="1800" b="1" smtClean="0">
                <a:solidFill>
                  <a:schemeClr val="lt2"/>
                </a:solidFill>
              </a:rPr>
              <a:pPr algn="ctr">
                <a:buSzPts val="3600"/>
              </a:pPr>
              <a:t>5</a:t>
            </a:fld>
            <a:r>
              <a:rPr lang="ru-RU" sz="1800" b="1" dirty="0">
                <a:solidFill>
                  <a:schemeClr val="lt2"/>
                </a:solidFill>
              </a:rPr>
              <a:t> / 10</a:t>
            </a:r>
          </a:p>
        </p:txBody>
      </p:sp>
    </p:spTree>
    <p:extLst>
      <p:ext uri="{BB962C8B-B14F-4D97-AF65-F5344CB8AC3E}">
        <p14:creationId xmlns:p14="http://schemas.microsoft.com/office/powerpoint/2010/main" val="1983467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04DED-D14F-253E-A336-716915EA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880" y="-135894"/>
            <a:ext cx="9905998" cy="882316"/>
          </a:xfrm>
        </p:spPr>
        <p:txBody>
          <a:bodyPr/>
          <a:lstStyle/>
          <a:p>
            <a:pPr algn="ctr"/>
            <a:r>
              <a:rPr lang="ru-RU" dirty="0"/>
              <a:t>Результаты</a:t>
            </a:r>
            <a:endParaRPr lang="ru-RU"/>
          </a:p>
        </p:txBody>
      </p:sp>
      <p:sp>
        <p:nvSpPr>
          <p:cNvPr id="7" name="Google Shape;91;p32">
            <a:extLst>
              <a:ext uri="{FF2B5EF4-FFF2-40B4-BE49-F238E27FC236}">
                <a16:creationId xmlns:a16="http://schemas.microsoft.com/office/drawing/2014/main" id="{D9A9185A-CA8B-796F-7265-26922E58FA53}"/>
              </a:ext>
            </a:extLst>
          </p:cNvPr>
          <p:cNvSpPr/>
          <p:nvPr/>
        </p:nvSpPr>
        <p:spPr>
          <a:xfrm>
            <a:off x="10559347" y="0"/>
            <a:ext cx="1048512" cy="35480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2;p32">
            <a:extLst>
              <a:ext uri="{FF2B5EF4-FFF2-40B4-BE49-F238E27FC236}">
                <a16:creationId xmlns:a16="http://schemas.microsoft.com/office/drawing/2014/main" id="{33E0BDFA-652A-405A-ACED-7FB9D2BD8F9B}"/>
              </a:ext>
            </a:extLst>
          </p:cNvPr>
          <p:cNvSpPr txBox="1">
            <a:spLocks/>
          </p:cNvSpPr>
          <p:nvPr/>
        </p:nvSpPr>
        <p:spPr>
          <a:xfrm>
            <a:off x="10559347" y="29972"/>
            <a:ext cx="1048511" cy="2748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fld id="{00000000-1234-1234-1234-123412341234}" type="slidenum">
              <a:rPr lang="ru-RU" sz="1800" b="1" smtClean="0">
                <a:solidFill>
                  <a:schemeClr val="lt2"/>
                </a:solidFill>
              </a:rPr>
              <a:pPr algn="ctr">
                <a:buSzPts val="3600"/>
              </a:pPr>
              <a:t>6</a:t>
            </a:fld>
            <a:r>
              <a:rPr lang="ru-RU" sz="1800" b="1" dirty="0">
                <a:solidFill>
                  <a:schemeClr val="lt2"/>
                </a:solidFill>
              </a:rPr>
              <a:t> / 10</a:t>
            </a:r>
          </a:p>
        </p:txBody>
      </p:sp>
      <p:pic>
        <p:nvPicPr>
          <p:cNvPr id="6" name="Рисунок 5" descr="Изображение выглядит как снимок экрана, Компьютерная игра, Стратегическая видеоигра, Программное обеспечение для видеоигр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DF67254-00C6-356E-BA03-675ED596F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578" y="357673"/>
            <a:ext cx="9899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88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нимок экрана, Компьютерная игра, Цифровая сборка, Программное обеспечение для видеоигр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7ABBB37-4C87-E8B9-0CBF-C5672684F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76" y="-139959"/>
            <a:ext cx="9899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83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нимок экрана, мультфильм, игр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70BA84D-79E1-DB2F-14AF-EAAC331A5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76" y="0"/>
            <a:ext cx="9899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63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04DED-D14F-253E-A336-716915EA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192505"/>
            <a:ext cx="9905998" cy="1905000"/>
          </a:xfrm>
        </p:spPr>
        <p:txBody>
          <a:bodyPr/>
          <a:lstStyle/>
          <a:p>
            <a:r>
              <a:rPr lang="ru-RU" dirty="0"/>
              <a:t>Демонстрационное видео</a:t>
            </a:r>
          </a:p>
        </p:txBody>
      </p:sp>
      <p:sp>
        <p:nvSpPr>
          <p:cNvPr id="7" name="Google Shape;91;p32">
            <a:extLst>
              <a:ext uri="{FF2B5EF4-FFF2-40B4-BE49-F238E27FC236}">
                <a16:creationId xmlns:a16="http://schemas.microsoft.com/office/drawing/2014/main" id="{D9A9185A-CA8B-796F-7265-26922E58FA53}"/>
              </a:ext>
            </a:extLst>
          </p:cNvPr>
          <p:cNvSpPr/>
          <p:nvPr/>
        </p:nvSpPr>
        <p:spPr>
          <a:xfrm>
            <a:off x="10559347" y="0"/>
            <a:ext cx="1048512" cy="35480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2;p32">
            <a:extLst>
              <a:ext uri="{FF2B5EF4-FFF2-40B4-BE49-F238E27FC236}">
                <a16:creationId xmlns:a16="http://schemas.microsoft.com/office/drawing/2014/main" id="{33E0BDFA-652A-405A-ACED-7FB9D2BD8F9B}"/>
              </a:ext>
            </a:extLst>
          </p:cNvPr>
          <p:cNvSpPr txBox="1">
            <a:spLocks/>
          </p:cNvSpPr>
          <p:nvPr/>
        </p:nvSpPr>
        <p:spPr>
          <a:xfrm>
            <a:off x="10559347" y="29972"/>
            <a:ext cx="1048511" cy="2748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fld id="{00000000-1234-1234-1234-123412341234}" type="slidenum">
              <a:rPr lang="ru-RU" sz="1800" b="1" smtClean="0">
                <a:solidFill>
                  <a:schemeClr val="lt2"/>
                </a:solidFill>
              </a:rPr>
              <a:pPr algn="ctr">
                <a:buSzPts val="3600"/>
              </a:pPr>
              <a:t>7</a:t>
            </a:fld>
            <a:r>
              <a:rPr lang="ru-RU" sz="1800" b="1" dirty="0">
                <a:solidFill>
                  <a:schemeClr val="lt2"/>
                </a:solidFill>
              </a:rPr>
              <a:t> / 10</a:t>
            </a:r>
          </a:p>
        </p:txBody>
      </p:sp>
    </p:spTree>
    <p:extLst>
      <p:ext uri="{BB962C8B-B14F-4D97-AF65-F5344CB8AC3E}">
        <p14:creationId xmlns:p14="http://schemas.microsoft.com/office/powerpoint/2010/main" val="22410114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421</Words>
  <Application>Microsoft Office PowerPoint</Application>
  <PresentationFormat>Широкоэкранный</PresentationFormat>
  <Paragraphs>68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Mesh</vt:lpstr>
      <vt:lpstr>Vampire garden</vt:lpstr>
      <vt:lpstr>Актуальность / Проблематика</vt:lpstr>
      <vt:lpstr>Цели и задачи</vt:lpstr>
      <vt:lpstr>Используемое ПО и ресурсы</vt:lpstr>
      <vt:lpstr>Методика выполнения работы</vt:lpstr>
      <vt:lpstr>Результаты</vt:lpstr>
      <vt:lpstr>Презентация PowerPoint</vt:lpstr>
      <vt:lpstr>Презентация PowerPoint</vt:lpstr>
      <vt:lpstr>Демонстрационное видео</vt:lpstr>
      <vt:lpstr>Выводы</vt:lpstr>
      <vt:lpstr>Список использованных источников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проекта</dc:title>
  <dc:creator>Артём борисов</dc:creator>
  <cp:lastModifiedBy>Артём борисов</cp:lastModifiedBy>
  <cp:revision>225</cp:revision>
  <dcterms:created xsi:type="dcterms:W3CDTF">2025-11-21T19:20:54Z</dcterms:created>
  <dcterms:modified xsi:type="dcterms:W3CDTF">2026-01-24T14:47:46Z</dcterms:modified>
</cp:coreProperties>
</file>